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78" r:id="rId3"/>
    <p:sldId id="279" r:id="rId4"/>
    <p:sldId id="283" r:id="rId5"/>
    <p:sldId id="281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7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FF93"/>
    <a:srgbClr val="85E6ED"/>
    <a:srgbClr val="F1FDA9"/>
    <a:srgbClr val="F2E9B4"/>
    <a:srgbClr val="FBABDB"/>
    <a:srgbClr val="FDAE95"/>
    <a:srgbClr val="42D283"/>
    <a:srgbClr val="FFFF00"/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413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9594-C2A2-49D0-8FA3-F487EFFC2195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3934-15CC-452B-9460-4C1A3939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53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9594-C2A2-49D0-8FA3-F487EFFC2195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3934-15CC-452B-9460-4C1A3939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40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9594-C2A2-49D0-8FA3-F487EFFC2195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3934-15CC-452B-9460-4C1A3939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21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9594-C2A2-49D0-8FA3-F487EFFC2195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3934-15CC-452B-9460-4C1A3939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07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9594-C2A2-49D0-8FA3-F487EFFC2195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3934-15CC-452B-9460-4C1A3939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25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9594-C2A2-49D0-8FA3-F487EFFC2195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3934-15CC-452B-9460-4C1A3939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32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9594-C2A2-49D0-8FA3-F487EFFC2195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3934-15CC-452B-9460-4C1A3939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10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9594-C2A2-49D0-8FA3-F487EFFC2195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3934-15CC-452B-9460-4C1A3939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392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9594-C2A2-49D0-8FA3-F487EFFC2195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3934-15CC-452B-9460-4C1A3939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94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9594-C2A2-49D0-8FA3-F487EFFC2195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3934-15CC-452B-9460-4C1A3939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68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9594-C2A2-49D0-8FA3-F487EFFC2195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E3934-15CC-452B-9460-4C1A3939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60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F9594-C2A2-49D0-8FA3-F487EFFC2195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E3934-15CC-452B-9460-4C1A3939B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244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aam.ru/detskijsad/-viktorina-po-pravilam-dorozhnogo-dvizhenija-dlja-detei-starshego-doshkolnogo-vozrasta.html" TargetMode="External"/><Relationship Id="rId5" Type="http://schemas.openxmlformats.org/officeDocument/2006/relationships/hyperlink" Target="https://nsportal.ru/detskii-sad/osnovy-bezopasnosti-zhiznedeyatelnosti/2020/02/11/viktorina-po-pdd-dlya-detey-vseznayki" TargetMode="Externa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6"/>
            <a:ext cx="9144000" cy="6858001"/>
          </a:xfrm>
          <a:prstGeom prst="rect">
            <a:avLst/>
          </a:prstGeom>
        </p:spPr>
      </p:pic>
      <p:pic>
        <p:nvPicPr>
          <p:cNvPr id="9" name="Picture 9" descr="j034420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10183" y="4667160"/>
            <a:ext cx="1421779" cy="124044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" name="Picture 7" descr="j03436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984" y="4893933"/>
            <a:ext cx="1162150" cy="116214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" name="Picture 8" descr="j034634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68701" y="4694923"/>
            <a:ext cx="1657375" cy="13286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864705" y="528632"/>
            <a:ext cx="7630616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Муниципальное дошкольное образовательное учреждение «Центр развития ребенка №4 Краснооктябрьского района Волгограда»</a:t>
            </a:r>
          </a:p>
          <a:p>
            <a:pPr algn="ctr"/>
            <a:endParaRPr lang="ru-RU" sz="2400" b="1" cap="all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2400" b="1" cap="all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2400" b="1" cap="all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«правила дорожного движения нужно знать с рождения»</a:t>
            </a:r>
          </a:p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(для детей старшего дошкольного возраста)</a:t>
            </a:r>
          </a:p>
          <a:p>
            <a:pPr algn="ctr"/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авторы: Серышева Анна Владимировна</a:t>
            </a:r>
          </a:p>
          <a:p>
            <a:pPr algn="ctr"/>
            <a:endParaRPr lang="ru-RU" sz="2400" b="1" cap="all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7680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89" y="750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15616" y="908720"/>
            <a:ext cx="71287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12529"/>
                </a:solidFill>
              </a:rPr>
              <a:t>Цель: Систематизировать знания детей об основах безопасного поведения на улице.</a:t>
            </a:r>
          </a:p>
          <a:p>
            <a:r>
              <a:rPr lang="ru-RU" sz="2400" dirty="0">
                <a:solidFill>
                  <a:srgbClr val="212529"/>
                </a:solidFill>
              </a:rPr>
              <a:t>Задачи:</a:t>
            </a:r>
          </a:p>
          <a:p>
            <a:r>
              <a:rPr lang="ru-RU" sz="2400" dirty="0">
                <a:solidFill>
                  <a:srgbClr val="212529"/>
                </a:solidFill>
              </a:rPr>
              <a:t>1.Уточнять и закреплять знания о правилах поведения пешеходов.</a:t>
            </a:r>
          </a:p>
          <a:p>
            <a:r>
              <a:rPr lang="ru-RU" sz="2400" dirty="0">
                <a:solidFill>
                  <a:srgbClr val="212529"/>
                </a:solidFill>
              </a:rPr>
              <a:t>2. Расширить знания детей о дорожных </a:t>
            </a:r>
            <a:r>
              <a:rPr lang="ru-RU" sz="2400" dirty="0" smtClean="0">
                <a:solidFill>
                  <a:srgbClr val="212529"/>
                </a:solidFill>
              </a:rPr>
              <a:t>знаках.</a:t>
            </a:r>
          </a:p>
          <a:p>
            <a:r>
              <a:rPr lang="ru-RU" sz="2400" dirty="0" smtClean="0">
                <a:solidFill>
                  <a:srgbClr val="212529"/>
                </a:solidFill>
              </a:rPr>
              <a:t>3. Развивать </a:t>
            </a:r>
            <a:r>
              <a:rPr lang="ru-RU" sz="2400" dirty="0">
                <a:solidFill>
                  <a:srgbClr val="212529"/>
                </a:solidFill>
              </a:rPr>
              <a:t>мышление, память.</a:t>
            </a:r>
          </a:p>
          <a:p>
            <a:r>
              <a:rPr lang="ru-RU" sz="2400" dirty="0">
                <a:solidFill>
                  <a:srgbClr val="212529"/>
                </a:solidFill>
              </a:rPr>
              <a:t>4</a:t>
            </a:r>
            <a:r>
              <a:rPr lang="ru-RU" sz="2400" dirty="0" smtClean="0">
                <a:solidFill>
                  <a:srgbClr val="212529"/>
                </a:solidFill>
              </a:rPr>
              <a:t>. </a:t>
            </a:r>
            <a:r>
              <a:rPr lang="ru-RU" sz="2400" dirty="0">
                <a:solidFill>
                  <a:srgbClr val="212529"/>
                </a:solidFill>
              </a:rPr>
              <a:t>Воспитывать у детей внимание, умение оказать помощь товарищу.</a:t>
            </a:r>
          </a:p>
          <a:p>
            <a:r>
              <a:rPr lang="ru-RU" sz="2400" dirty="0">
                <a:solidFill>
                  <a:srgbClr val="212529"/>
                </a:solidFill>
              </a:rPr>
              <a:t>5</a:t>
            </a:r>
            <a:r>
              <a:rPr lang="ru-RU" sz="2400" dirty="0" smtClean="0">
                <a:solidFill>
                  <a:srgbClr val="212529"/>
                </a:solidFill>
              </a:rPr>
              <a:t>.Развивать </a:t>
            </a:r>
            <a:r>
              <a:rPr lang="ru-RU" sz="2400" dirty="0">
                <a:solidFill>
                  <a:srgbClr val="212529"/>
                </a:solidFill>
              </a:rPr>
              <a:t>устную связную речь, умение выражать свои мысли последовательно, используя в речи распространенные предложения.</a:t>
            </a:r>
            <a:endParaRPr lang="ru-RU" sz="2400" b="0" i="0" dirty="0">
              <a:solidFill>
                <a:srgbClr val="21252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2876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7" y="22258"/>
            <a:ext cx="9144000" cy="6858000"/>
          </a:xfrm>
          <a:prstGeom prst="rect">
            <a:avLst/>
          </a:prstGeom>
        </p:spPr>
      </p:pic>
      <p:pic>
        <p:nvPicPr>
          <p:cNvPr id="9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308" y="3356992"/>
            <a:ext cx="5434950" cy="3078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Облако 9"/>
          <p:cNvSpPr/>
          <p:nvPr/>
        </p:nvSpPr>
        <p:spPr>
          <a:xfrm>
            <a:off x="1959429" y="570938"/>
            <a:ext cx="5204859" cy="2880320"/>
          </a:xfrm>
          <a:prstGeom prst="cloud">
            <a:avLst/>
          </a:prstGeom>
          <a:solidFill>
            <a:srgbClr val="C1FF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Очень важная наука- </a:t>
            </a:r>
          </a:p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Правила движения</a:t>
            </a:r>
          </a:p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И должны их соблюдать </a:t>
            </a:r>
          </a:p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Все без исключения.</a:t>
            </a:r>
          </a:p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Детям знать положено</a:t>
            </a:r>
          </a:p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Правила дорожные!</a:t>
            </a:r>
          </a:p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Ты, дружок, доверься им:</a:t>
            </a:r>
          </a:p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Будешь цел и невредим!</a:t>
            </a:r>
          </a:p>
        </p:txBody>
      </p:sp>
    </p:spTree>
    <p:extLst>
      <p:ext uri="{BB962C8B-B14F-4D97-AF65-F5344CB8AC3E}">
        <p14:creationId xmlns:p14="http://schemas.microsoft.com/office/powerpoint/2010/main" val="8685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57"/>
            <a:ext cx="9144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599566"/>
            <a:ext cx="1471199" cy="17008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81" y="908720"/>
            <a:ext cx="7427451" cy="521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81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7" y="22258"/>
            <a:ext cx="9144000" cy="6858000"/>
          </a:xfrm>
          <a:prstGeom prst="rect">
            <a:avLst/>
          </a:prstGeom>
        </p:spPr>
      </p:pic>
      <p:pic>
        <p:nvPicPr>
          <p:cNvPr id="9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079501"/>
            <a:ext cx="5434950" cy="3078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Облако 9"/>
          <p:cNvSpPr/>
          <p:nvPr/>
        </p:nvSpPr>
        <p:spPr>
          <a:xfrm>
            <a:off x="2267744" y="692696"/>
            <a:ext cx="4616436" cy="2341596"/>
          </a:xfrm>
          <a:prstGeom prst="clou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А сейчас мы поиграем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И, конечно же, узнаем,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Кто тут самый смелый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Пешеход умелый!</a:t>
            </a:r>
          </a:p>
        </p:txBody>
      </p:sp>
    </p:spTree>
    <p:extLst>
      <p:ext uri="{BB962C8B-B14F-4D97-AF65-F5344CB8AC3E}">
        <p14:creationId xmlns:p14="http://schemas.microsoft.com/office/powerpoint/2010/main" val="149067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5" y="0"/>
            <a:ext cx="9126495" cy="6858000"/>
          </a:xfrm>
        </p:spPr>
      </p:pic>
      <p:sp>
        <p:nvSpPr>
          <p:cNvPr id="6" name="Прямоугольник 5"/>
          <p:cNvSpPr/>
          <p:nvPr/>
        </p:nvSpPr>
        <p:spPr>
          <a:xfrm>
            <a:off x="3510274" y="908720"/>
            <a:ext cx="4404448" cy="92333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1. Вопрос</a:t>
            </a:r>
            <a:endParaRPr lang="ru-RU" sz="5400" b="1" cap="none" spc="300" dirty="0">
              <a:ln w="11430" cmpd="sng">
                <a:solidFill>
                  <a:srgbClr val="FF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3621805" y="2466132"/>
            <a:ext cx="5040560" cy="3312368"/>
          </a:xfrm>
          <a:prstGeom prst="cloudCallout">
            <a:avLst>
              <a:gd name="adj1" fmla="val -54727"/>
              <a:gd name="adj2" fmla="val -63399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Часть дороги, предназначенная для движения транспорта?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31640"/>
            <a:ext cx="3277606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84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74"/>
            <a:ext cx="9143999" cy="6858000"/>
          </a:xfrm>
        </p:spPr>
      </p:pic>
      <p:sp>
        <p:nvSpPr>
          <p:cNvPr id="7" name="Выноска-облако 6"/>
          <p:cNvSpPr/>
          <p:nvPr/>
        </p:nvSpPr>
        <p:spPr>
          <a:xfrm>
            <a:off x="1475656" y="764703"/>
            <a:ext cx="4081536" cy="1440159"/>
          </a:xfrm>
          <a:prstGeom prst="cloudCallout">
            <a:avLst>
              <a:gd name="adj1" fmla="val 76331"/>
              <a:gd name="adj2" fmla="val 1185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Это – проезжая часть!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509559"/>
            <a:ext cx="5490364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925" y="1811031"/>
            <a:ext cx="1937341" cy="242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89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92" y="8211"/>
            <a:ext cx="9169192" cy="6876894"/>
          </a:xfrm>
        </p:spPr>
      </p:pic>
      <p:sp>
        <p:nvSpPr>
          <p:cNvPr id="3" name="Прямоугольник 2"/>
          <p:cNvSpPr/>
          <p:nvPr/>
        </p:nvSpPr>
        <p:spPr>
          <a:xfrm>
            <a:off x="3923928" y="879103"/>
            <a:ext cx="345638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2. Вопрос</a:t>
            </a:r>
            <a:endParaRPr lang="ru-RU" sz="5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3411243" y="2627745"/>
            <a:ext cx="4608512" cy="2880320"/>
          </a:xfrm>
          <a:prstGeom prst="cloudCallout">
            <a:avLst>
              <a:gd name="adj1" fmla="val -60480"/>
              <a:gd name="adj2" fmla="val -74708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Где должны ходить пешеходы?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47" y="1124744"/>
            <a:ext cx="2369988" cy="208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34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3556"/>
            <a:ext cx="9180512" cy="6885384"/>
          </a:xfrm>
        </p:spPr>
      </p:pic>
      <p:pic>
        <p:nvPicPr>
          <p:cNvPr id="8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329"/>
            <a:ext cx="9143999" cy="6858000"/>
          </a:xfrm>
          <a:prstGeom prst="rect">
            <a:avLst/>
          </a:prstGeom>
        </p:spPr>
      </p:pic>
      <p:sp>
        <p:nvSpPr>
          <p:cNvPr id="11" name="Выноска-облако 10"/>
          <p:cNvSpPr/>
          <p:nvPr/>
        </p:nvSpPr>
        <p:spPr>
          <a:xfrm>
            <a:off x="1547664" y="716606"/>
            <a:ext cx="3096344" cy="1296144"/>
          </a:xfrm>
          <a:prstGeom prst="cloudCallout">
            <a:avLst>
              <a:gd name="adj1" fmla="val 109191"/>
              <a:gd name="adj2" fmla="val 14894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По тротуару!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119463"/>
            <a:ext cx="5328592" cy="4264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281" y="1868832"/>
            <a:ext cx="1944798" cy="224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26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330"/>
            <a:ext cx="9143999" cy="689932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63888" y="908720"/>
            <a:ext cx="44644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3.Вопрос</a:t>
            </a:r>
            <a:endParaRPr lang="ru-RU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3803657" y="2528352"/>
            <a:ext cx="4108825" cy="2888721"/>
          </a:xfrm>
          <a:prstGeom prst="cloudCallout">
            <a:avLst>
              <a:gd name="adj1" fmla="val -57346"/>
              <a:gd name="adj2" fmla="val -7423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</a:rPr>
              <a:t>Где разрешается переходить дорогу пешеходу?</a:t>
            </a:r>
            <a:endParaRPr lang="ru-RU" sz="3200" b="1" dirty="0">
              <a:solidFill>
                <a:srgbClr val="00B05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661" y="1058474"/>
            <a:ext cx="2441996" cy="214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31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4" y="-41329"/>
            <a:ext cx="9143999" cy="6899329"/>
          </a:xfrm>
          <a:prstGeom prst="rect">
            <a:avLst/>
          </a:prstGeom>
        </p:spPr>
      </p:pic>
      <p:sp>
        <p:nvSpPr>
          <p:cNvPr id="6" name="Выноска-облако 5"/>
          <p:cNvSpPr/>
          <p:nvPr/>
        </p:nvSpPr>
        <p:spPr>
          <a:xfrm>
            <a:off x="1798264" y="766028"/>
            <a:ext cx="2485703" cy="1541896"/>
          </a:xfrm>
          <a:prstGeom prst="cloudCallout">
            <a:avLst>
              <a:gd name="adj1" fmla="val 128567"/>
              <a:gd name="adj2" fmla="val 15709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По пешеходному переходу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8" name="Выноска-облако 7"/>
          <p:cNvSpPr/>
          <p:nvPr/>
        </p:nvSpPr>
        <p:spPr>
          <a:xfrm>
            <a:off x="4491556" y="2620157"/>
            <a:ext cx="2448273" cy="1152128"/>
          </a:xfrm>
          <a:prstGeom prst="cloudCallout">
            <a:avLst>
              <a:gd name="adj1" fmla="val 25779"/>
              <a:gd name="adj2" fmla="val -12291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По светофору</a:t>
            </a:r>
            <a:endParaRPr lang="ru-RU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72" y="2006816"/>
            <a:ext cx="3725044" cy="2092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695219"/>
            <a:ext cx="3888432" cy="2512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942" y="775124"/>
            <a:ext cx="1638653" cy="189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89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491880" y="908720"/>
            <a:ext cx="35283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4.Вопрос</a:t>
            </a:r>
            <a:endParaRPr lang="ru-RU" sz="5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3563888" y="2276872"/>
            <a:ext cx="4420602" cy="3456384"/>
          </a:xfrm>
          <a:prstGeom prst="cloudCallout">
            <a:avLst>
              <a:gd name="adj1" fmla="val -47526"/>
              <a:gd name="adj2" fmla="val -62481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Как определить, где находиться пешеходные переход?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400" y="907012"/>
            <a:ext cx="2441996" cy="214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431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8" y="0"/>
            <a:ext cx="9144000" cy="6858000"/>
          </a:xfrm>
          <a:prstGeom prst="rect">
            <a:avLst/>
          </a:prstGeom>
        </p:spPr>
      </p:pic>
      <p:sp>
        <p:nvSpPr>
          <p:cNvPr id="10" name="Выноска-облако 9"/>
          <p:cNvSpPr/>
          <p:nvPr/>
        </p:nvSpPr>
        <p:spPr>
          <a:xfrm>
            <a:off x="1259632" y="688182"/>
            <a:ext cx="3451833" cy="1880665"/>
          </a:xfrm>
          <a:prstGeom prst="cloudCallout">
            <a:avLst>
              <a:gd name="adj1" fmla="val 78168"/>
              <a:gd name="adj2" fmla="val 5630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FF00"/>
                </a:solidFill>
              </a:rPr>
              <a:t>на дороге </a:t>
            </a:r>
            <a:r>
              <a:rPr lang="ru-RU" sz="2800" b="1" dirty="0" smtClean="0">
                <a:solidFill>
                  <a:srgbClr val="FFFF00"/>
                </a:solidFill>
              </a:rPr>
              <a:t>изображена белая разметка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8" name="Выноска-облако 7"/>
          <p:cNvSpPr/>
          <p:nvPr/>
        </p:nvSpPr>
        <p:spPr>
          <a:xfrm>
            <a:off x="3055281" y="3300685"/>
            <a:ext cx="3312368" cy="1726059"/>
          </a:xfrm>
          <a:prstGeom prst="cloudCallout">
            <a:avLst>
              <a:gd name="adj1" fmla="val 78168"/>
              <a:gd name="adj2" fmla="val 5630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FF00"/>
                </a:solidFill>
              </a:rPr>
              <a:t>висит знак пешеходный переход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097" y="4033379"/>
            <a:ext cx="1891787" cy="189178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553" y="1882048"/>
            <a:ext cx="2752963" cy="154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649" y="1228863"/>
            <a:ext cx="2029981" cy="234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34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379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422006" y="980728"/>
            <a:ext cx="43183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5.Вопрос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3779912" y="2636912"/>
            <a:ext cx="3816424" cy="2808312"/>
          </a:xfrm>
          <a:prstGeom prst="cloudCallout">
            <a:avLst>
              <a:gd name="adj1" fmla="val -53397"/>
              <a:gd name="adj2" fmla="val -71359"/>
            </a:avLst>
          </a:prstGeom>
          <a:solidFill>
            <a:srgbClr val="42D2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Где ожидают автобус пассажиры?</a:t>
            </a:r>
            <a:endParaRPr lang="ru-RU" sz="3200" b="1" dirty="0">
              <a:solidFill>
                <a:srgbClr val="7030A0"/>
              </a:solidFill>
            </a:endParaRPr>
          </a:p>
        </p:txBody>
      </p:sp>
      <p:pic>
        <p:nvPicPr>
          <p:cNvPr id="10" name="Объект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071" y="1268760"/>
            <a:ext cx="2084641" cy="1831957"/>
          </a:xfrm>
        </p:spPr>
      </p:pic>
    </p:spTree>
    <p:extLst>
      <p:ext uri="{BB962C8B-B14F-4D97-AF65-F5344CB8AC3E}">
        <p14:creationId xmlns:p14="http://schemas.microsoft.com/office/powerpoint/2010/main" val="161641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79" y="1600200"/>
            <a:ext cx="7169842" cy="4525963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9" y="2924944"/>
            <a:ext cx="4905100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Выноска-облако 8"/>
          <p:cNvSpPr/>
          <p:nvPr/>
        </p:nvSpPr>
        <p:spPr>
          <a:xfrm>
            <a:off x="2267744" y="692696"/>
            <a:ext cx="3506688" cy="1512168"/>
          </a:xfrm>
          <a:prstGeom prst="cloudCallout">
            <a:avLst>
              <a:gd name="adj1" fmla="val 89268"/>
              <a:gd name="adj2" fmla="val -23434"/>
            </a:avLst>
          </a:prstGeom>
          <a:solidFill>
            <a:srgbClr val="FBAB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На автобусной остановке!</a:t>
            </a:r>
            <a:endParaRPr lang="ru-RU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592" y="1542229"/>
            <a:ext cx="2007623" cy="232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61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" y="34874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422006" y="1052736"/>
            <a:ext cx="41743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6.Вопрос</a:t>
            </a:r>
            <a:endParaRPr lang="ru-RU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3635896" y="1921694"/>
            <a:ext cx="3528392" cy="3649499"/>
          </a:xfrm>
          <a:prstGeom prst="cloudCallout">
            <a:avLst>
              <a:gd name="adj1" fmla="val -52220"/>
              <a:gd name="adj2" fmla="val -59368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</a:rPr>
              <a:t>Какие виды переходов вы знаете?</a:t>
            </a:r>
          </a:p>
        </p:txBody>
      </p:sp>
      <p:pic>
        <p:nvPicPr>
          <p:cNvPr id="11" name="Объект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301" y="1268760"/>
            <a:ext cx="1991975" cy="1750523"/>
          </a:xfrm>
        </p:spPr>
      </p:pic>
    </p:spTree>
    <p:extLst>
      <p:ext uri="{BB962C8B-B14F-4D97-AF65-F5344CB8AC3E}">
        <p14:creationId xmlns:p14="http://schemas.microsoft.com/office/powerpoint/2010/main" val="188040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966" y="1600200"/>
            <a:ext cx="6646067" cy="4525963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858000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>
            <a:off x="1214916" y="373393"/>
            <a:ext cx="3609763" cy="1291282"/>
          </a:xfrm>
          <a:prstGeom prst="cloudCallout">
            <a:avLst>
              <a:gd name="adj1" fmla="val 86238"/>
              <a:gd name="adj2" fmla="val 822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C3399"/>
                </a:solidFill>
              </a:rPr>
              <a:t>Наземный </a:t>
            </a:r>
            <a:endParaRPr lang="ru-RU" sz="2800" b="1" dirty="0">
              <a:solidFill>
                <a:srgbClr val="CC3399"/>
              </a:solidFill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991616" y="3619630"/>
            <a:ext cx="3609763" cy="1184022"/>
          </a:xfrm>
          <a:prstGeom prst="cloudCallout">
            <a:avLst>
              <a:gd name="adj1" fmla="val 86238"/>
              <a:gd name="adj2" fmla="val 822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C3399"/>
                </a:solidFill>
              </a:rPr>
              <a:t>Подземный  </a:t>
            </a:r>
            <a:endParaRPr lang="ru-RU" sz="2800" b="1" dirty="0">
              <a:solidFill>
                <a:srgbClr val="CC3399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417638"/>
            <a:ext cx="3358711" cy="2388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002" y="3823750"/>
            <a:ext cx="3165333" cy="23560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184" y="1628800"/>
            <a:ext cx="1471199" cy="170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4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741" y="-21027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972770" y="1162562"/>
            <a:ext cx="3559430" cy="122863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SlantUp">
              <a:avLst/>
            </a:prstTxWarp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 prst="convex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Молодцы!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7" name="Объект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869" y="572815"/>
            <a:ext cx="2130444" cy="18722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044059"/>
            <a:ext cx="1471199" cy="170080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286000" y="61284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b="0" i="0" dirty="0">
              <a:solidFill>
                <a:srgbClr val="212529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43608" y="4793929"/>
            <a:ext cx="7200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>
                <a:hlinkClick r:id="rId5"/>
              </a:rPr>
              <a:t>https</a:t>
            </a:r>
            <a:r>
              <a:rPr lang="ru-RU" dirty="0">
                <a:hlinkClick r:id="rId5"/>
              </a:rPr>
              <a:t>://</a:t>
            </a:r>
            <a:r>
              <a:rPr lang="ru-RU" dirty="0" smtClean="0">
                <a:hlinkClick r:id="rId5"/>
              </a:rPr>
              <a:t>nsportal.ru/detskii-sad/osnovy-bezopasnosti-zhiznedeyatelnosti/2020/02/11/viktorina-po-pdd-dlya-detey-vseznayki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en-US" dirty="0">
                <a:hlinkClick r:id="rId6"/>
              </a:rPr>
              <a:t>https://www.maam.ru/detskijsad/-</a:t>
            </a:r>
            <a:r>
              <a:rPr lang="en-US" dirty="0" smtClean="0">
                <a:hlinkClick r:id="rId6"/>
              </a:rPr>
              <a:t>viktorina-po-pravilam-dorozhnogo-dvizhenija-dlja-detei-starshego-doshkolnogo-vozrasta.html</a:t>
            </a: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994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</TotalTime>
  <Words>172</Words>
  <Application>Microsoft Office PowerPoint</Application>
  <PresentationFormat>Экран (4:3)</PresentationFormat>
  <Paragraphs>50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StarCom</dc:creator>
  <cp:lastModifiedBy>Пользователь</cp:lastModifiedBy>
  <cp:revision>40</cp:revision>
  <dcterms:created xsi:type="dcterms:W3CDTF">2013-04-16T10:40:34Z</dcterms:created>
  <dcterms:modified xsi:type="dcterms:W3CDTF">2024-06-10T18:33:02Z</dcterms:modified>
</cp:coreProperties>
</file>